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9" r:id="rId20"/>
    <p:sldId id="280" r:id="rId21"/>
    <p:sldId id="281" r:id="rId22"/>
    <p:sldId id="282" r:id="rId23"/>
    <p:sldId id="283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762"/>
  </p:normalViewPr>
  <p:slideViewPr>
    <p:cSldViewPr snapToGrid="0">
      <p:cViewPr>
        <p:scale>
          <a:sx n="129" d="100"/>
          <a:sy n="129" d="100"/>
        </p:scale>
        <p:origin x="-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GLN270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5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hawresearch.com/downloads/download_trajectory_sarscov2.c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E34-59D0-0053-386B-5ACE0037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262626"/>
                </a:solidFill>
                <a:effectLst/>
              </a:rPr>
              <a:t>Structures of CoV-2 </a:t>
            </a:r>
            <a:r>
              <a:rPr lang="en-US" b="1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b="1" i="0" dirty="0">
                <a:solidFill>
                  <a:srgbClr val="262626"/>
                </a:solidFill>
                <a:effectLst/>
              </a:rPr>
              <a:t> in complex with its native substrate: VIR250 and VIR251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FEA6D-813B-ABB0-F51E-A9B53CAE0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"/>
          <a:stretch/>
        </p:blipFill>
        <p:spPr>
          <a:xfrm>
            <a:off x="364233" y="2389187"/>
            <a:ext cx="11675367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743EE-6091-2F7E-6C19-30A8EF047850}"/>
              </a:ext>
            </a:extLst>
          </p:cNvPr>
          <p:cNvSpPr txBox="1"/>
          <p:nvPr/>
        </p:nvSpPr>
        <p:spPr>
          <a:xfrm>
            <a:off x="1155700" y="4936220"/>
            <a:ext cx="963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ligands interact with the binding pocket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Expect considerable binding site side chain reorganization to accommodate both ligands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29163-7410-CE90-1540-D9769D1E42B5}"/>
              </a:ext>
            </a:extLst>
          </p:cNvPr>
          <p:cNvCxnSpPr/>
          <p:nvPr/>
        </p:nvCxnSpPr>
        <p:spPr>
          <a:xfrm>
            <a:off x="114300" y="6197600"/>
            <a:ext cx="5816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92ACE-02C7-B4BE-5130-2699F3CD5FB8}"/>
              </a:ext>
            </a:extLst>
          </p:cNvPr>
          <p:cNvSpPr txBox="1"/>
          <p:nvPr/>
        </p:nvSpPr>
        <p:spPr>
          <a:xfrm>
            <a:off x="38100" y="6197600"/>
            <a:ext cx="4866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PDB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: 6WUU(CoV-2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/VIR250),  6WX4(CoV-2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/VIR251 ) 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696B-AE4F-B24D-38F3-22CDAEFB1C0C}"/>
              </a:ext>
            </a:extLst>
          </p:cNvPr>
          <p:cNvSpPr txBox="1"/>
          <p:nvPr/>
        </p:nvSpPr>
        <p:spPr>
          <a:xfrm>
            <a:off x="38100" y="64433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DOI: 10.1126/sciadv.abd4596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660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6A5BA4-3FB8-F77A-8F58-D61DC1EAF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61"/>
          <a:stretch/>
        </p:blipFill>
        <p:spPr bwMode="auto">
          <a:xfrm>
            <a:off x="254001" y="2215497"/>
            <a:ext cx="2011680" cy="14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A4FFA2-4123-CEE7-13AA-9C95D3C71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8539" b="83115"/>
          <a:stretch/>
        </p:blipFill>
        <p:spPr bwMode="auto">
          <a:xfrm>
            <a:off x="2350454" y="2215497"/>
            <a:ext cx="2011680" cy="1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9E6A-1317-375B-BC16-5D0765F4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6858" b="74622"/>
          <a:stretch/>
        </p:blipFill>
        <p:spPr bwMode="auto">
          <a:xfrm>
            <a:off x="4329208" y="2215497"/>
            <a:ext cx="188849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7DEBE8F0-A8E6-F83D-3202-32C7E7A8A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25347" b="66505"/>
          <a:stretch/>
        </p:blipFill>
        <p:spPr bwMode="auto">
          <a:xfrm>
            <a:off x="6192787" y="2246533"/>
            <a:ext cx="1908107" cy="14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645056B3-48F9-C46F-D443-1DB77ADE6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t="33491" r="2737" b="58337"/>
          <a:stretch/>
        </p:blipFill>
        <p:spPr bwMode="auto">
          <a:xfrm>
            <a:off x="8090732" y="2215497"/>
            <a:ext cx="1908107" cy="14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C206FC99-2961-4F34-28C7-B8E6645E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41667" b="49814"/>
          <a:stretch/>
        </p:blipFill>
        <p:spPr bwMode="auto">
          <a:xfrm>
            <a:off x="10036939" y="2190097"/>
            <a:ext cx="1902715" cy="14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1726C378-E171-7E3C-2279-D6E492F81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8" r="2688" b="41482"/>
          <a:stretch/>
        </p:blipFill>
        <p:spPr bwMode="auto">
          <a:xfrm>
            <a:off x="254001" y="5133537"/>
            <a:ext cx="2011680" cy="14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C509EC29-56EA-7565-E262-BC9684139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58519" b="33368"/>
          <a:stretch/>
        </p:blipFill>
        <p:spPr bwMode="auto">
          <a:xfrm>
            <a:off x="2350454" y="5171637"/>
            <a:ext cx="1952392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D39BEF5B-CFE6-1EE6-7029-7E11DD006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t="66742" b="24823"/>
          <a:stretch/>
        </p:blipFill>
        <p:spPr bwMode="auto">
          <a:xfrm>
            <a:off x="4316508" y="5133537"/>
            <a:ext cx="1993392" cy="15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955C313C-FB0B-8A2A-C5B4-8DAE473C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t="75182" b="16667"/>
          <a:stretch/>
        </p:blipFill>
        <p:spPr bwMode="auto">
          <a:xfrm>
            <a:off x="6281687" y="5158937"/>
            <a:ext cx="1908107" cy="14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10E38BD9-DD9D-3D0F-627D-F8D840A4F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83332" b="8373"/>
          <a:stretch/>
        </p:blipFill>
        <p:spPr bwMode="auto">
          <a:xfrm>
            <a:off x="8141532" y="5115865"/>
            <a:ext cx="1948263" cy="14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1E310676-2794-B359-9D7E-42E905CE0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91481" r="765"/>
          <a:stretch/>
        </p:blipFill>
        <p:spPr bwMode="auto">
          <a:xfrm>
            <a:off x="10049639" y="5082737"/>
            <a:ext cx="2011680" cy="15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9F9C46-AFAE-5F74-16C3-B1937C45978B}"/>
              </a:ext>
            </a:extLst>
          </p:cNvPr>
          <p:cNvSpPr txBox="1"/>
          <p:nvPr/>
        </p:nvSpPr>
        <p:spPr>
          <a:xfrm>
            <a:off x="584200" y="347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08B3F1-7AB2-4CCC-6EFF-3A328EA5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03" y="1110505"/>
            <a:ext cx="1370149" cy="113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94FC3E-87CA-E989-C9D3-2B3D041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64" y="1108079"/>
            <a:ext cx="1370149" cy="11384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8795EE-2E75-9E14-C26E-B085F45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459" y="993845"/>
            <a:ext cx="1459630" cy="12128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4A535B-411E-FB85-4B2B-3D839C0D7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799"/>
          <a:stretch/>
        </p:blipFill>
        <p:spPr>
          <a:xfrm>
            <a:off x="6192787" y="872082"/>
            <a:ext cx="1807311" cy="13094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D32C56-427A-6C46-79C7-282D9D497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048" y="695913"/>
            <a:ext cx="1828846" cy="15195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7BBB21-3630-5777-CD07-6059C1309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2210" y="1079503"/>
            <a:ext cx="1576454" cy="10877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25A2C2-B81F-3D8B-07A9-36A988A8B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65" y="3958787"/>
            <a:ext cx="1702484" cy="1174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AEE4DF-B751-0607-7300-1A64C2A5F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365" y="4000500"/>
            <a:ext cx="1642032" cy="1133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D1791D-2F83-91D3-792F-F69F8E605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965" y="4086783"/>
            <a:ext cx="1417335" cy="97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0AE63D-9945-D28D-1F31-077F361BD7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6150" y="4038221"/>
            <a:ext cx="1806990" cy="977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C545B7-0A59-A8DA-FBCC-5818C414AD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2877" y="4008960"/>
            <a:ext cx="1505204" cy="10737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F08B17-94F8-A0FD-4276-94A3EC8DD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5218" y="4231241"/>
            <a:ext cx="1655676" cy="7241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580876-DD89-FDCF-3E07-1E2A62EC3C1D}"/>
              </a:ext>
            </a:extLst>
          </p:cNvPr>
          <p:cNvSpPr txBox="1"/>
          <p:nvPr/>
        </p:nvSpPr>
        <p:spPr>
          <a:xfrm>
            <a:off x="254000" y="47453"/>
            <a:ext cx="1150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Compare: RMSF of ligand-lining residues of apo and </a:t>
            </a:r>
            <a:r>
              <a:rPr lang="en-US" sz="2800" b="1" dirty="0" err="1"/>
              <a:t>holo</a:t>
            </a:r>
            <a:r>
              <a:rPr lang="en-US" sz="2800" b="1" dirty="0"/>
              <a:t> state from synthetic inhibitor bound </a:t>
            </a:r>
            <a:r>
              <a:rPr lang="en-US" sz="2800" b="1" dirty="0" err="1"/>
              <a:t>PLpro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3F4C5-E885-1278-4CA0-D1A3C8A71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0" y="2323970"/>
            <a:ext cx="906681" cy="568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359744-5D4C-DF33-E970-B40E7AB01A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8110" y="2320147"/>
            <a:ext cx="860284" cy="539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0F911B-8087-0C48-EBA1-2B9E3787A4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06581" y="2304670"/>
            <a:ext cx="884975" cy="554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D3FA32-9BE6-6F2E-328C-18ECEDD9D3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7033" y="2282060"/>
            <a:ext cx="1155274" cy="7241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B6A126-B0F5-BF55-5C22-95E0FDD005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1122" y="2287761"/>
            <a:ext cx="1050603" cy="658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4D0E00-08BC-4C2E-947B-7FA0E71906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82210" y="2295097"/>
            <a:ext cx="919799" cy="576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DB2827-D7EB-5D45-0555-4FD6ACA9A8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765" y="5225694"/>
            <a:ext cx="970722" cy="608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DBE21-B621-39CA-C72A-66FC781116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89689" y="5225694"/>
            <a:ext cx="970722" cy="6084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C6E990-928B-8AAF-EBBC-7AC9E5C545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6582" y="5225694"/>
            <a:ext cx="970722" cy="6084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071681-E18E-9B6C-7E22-E5627C3291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5218" y="5216341"/>
            <a:ext cx="1042345" cy="6533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CDC908-35DF-C1CD-69DC-9F75C02218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60727" y="5269259"/>
            <a:ext cx="958468" cy="6007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90FD60-E848-CBE1-3AEA-0A17630DE16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60729" y="5216341"/>
            <a:ext cx="918312" cy="5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BBEB6-6D6C-87EA-BDF9-51FD1BD2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46300"/>
            <a:ext cx="5867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56C49-A319-C825-4618-DCF8E01113DA}"/>
              </a:ext>
            </a:extLst>
          </p:cNvPr>
          <p:cNvSpPr/>
          <p:nvPr/>
        </p:nvSpPr>
        <p:spPr>
          <a:xfrm>
            <a:off x="3454400" y="3887826"/>
            <a:ext cx="532041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B2A9-54CF-5721-350F-0B13AA3E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may cause the rigidification at Q270?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396F8-1BD6-5800-DE83-F16FDAD3DED0}"/>
              </a:ext>
            </a:extLst>
          </p:cNvPr>
          <p:cNvCxnSpPr>
            <a:cxnSpLocks/>
          </p:cNvCxnSpPr>
          <p:nvPr/>
        </p:nvCxnSpPr>
        <p:spPr>
          <a:xfrm flipH="1" flipV="1">
            <a:off x="4711700" y="4610100"/>
            <a:ext cx="381000" cy="571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BA2888-54F6-6F64-127F-0522BFD2999C}"/>
              </a:ext>
            </a:extLst>
          </p:cNvPr>
          <p:cNvSpPr txBox="1"/>
          <p:nvPr/>
        </p:nvSpPr>
        <p:spPr>
          <a:xfrm>
            <a:off x="4800600" y="5217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Q270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62F26-B288-AC67-48A0-F84CF0D31256}"/>
              </a:ext>
            </a:extLst>
          </p:cNvPr>
          <p:cNvCxnSpPr>
            <a:cxnSpLocks/>
          </p:cNvCxnSpPr>
          <p:nvPr/>
        </p:nvCxnSpPr>
        <p:spPr>
          <a:xfrm flipV="1">
            <a:off x="1651000" y="4534970"/>
            <a:ext cx="990600" cy="14604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0F920B-3368-E8BB-83C1-98539BD9C375}"/>
              </a:ext>
            </a:extLst>
          </p:cNvPr>
          <p:cNvSpPr txBox="1"/>
          <p:nvPr/>
        </p:nvSpPr>
        <p:spPr>
          <a:xfrm>
            <a:off x="1160774" y="5995432"/>
            <a:ext cx="9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inhibitor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F38D68-3E29-BD7E-E472-593AA24B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59" y="1928813"/>
            <a:ext cx="4095058" cy="34820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A5F5D3-7E82-53D9-A124-C45FB37A33E5}"/>
              </a:ext>
            </a:extLst>
          </p:cNvPr>
          <p:cNvCxnSpPr>
            <a:cxnSpLocks/>
          </p:cNvCxnSpPr>
          <p:nvPr/>
        </p:nvCxnSpPr>
        <p:spPr>
          <a:xfrm flipV="1">
            <a:off x="3720420" y="4665146"/>
            <a:ext cx="6350" cy="1330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613326-35C4-AF42-91F4-532F39F3076B}"/>
              </a:ext>
            </a:extLst>
          </p:cNvPr>
          <p:cNvSpPr txBox="1"/>
          <p:nvPr/>
        </p:nvSpPr>
        <p:spPr>
          <a:xfrm>
            <a:off x="3242075" y="599543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bond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08086-4E4E-4F12-171B-7BE7AFE36936}"/>
              </a:ext>
            </a:extLst>
          </p:cNvPr>
          <p:cNvSpPr txBox="1"/>
          <p:nvPr/>
        </p:nvSpPr>
        <p:spPr>
          <a:xfrm>
            <a:off x="6899675" y="5535612"/>
            <a:ext cx="515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Overlaying 12 inhibitors and corresponding Q270 reveal a common site for possible H bond formation, likely involved in increasing binding affinity and possibly pointing to an inhibition mechanism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B4AFC1-5EB1-5E38-7802-6F37BC166DE3}"/>
              </a:ext>
            </a:extLst>
          </p:cNvPr>
          <p:cNvSpPr/>
          <p:nvPr/>
        </p:nvSpPr>
        <p:spPr>
          <a:xfrm>
            <a:off x="8509000" y="3314700"/>
            <a:ext cx="19431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A7349F-4387-A7AE-2173-D79198BAD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7140" r="14215" b="18456"/>
          <a:stretch/>
        </p:blipFill>
        <p:spPr>
          <a:xfrm>
            <a:off x="180256" y="1867912"/>
            <a:ext cx="5306144" cy="4253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AD667-A742-95B1-8CD6-77A64D0E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9" t="17140" r="14239" b="18456"/>
          <a:stretch/>
        </p:blipFill>
        <p:spPr>
          <a:xfrm>
            <a:off x="5634225" y="1816099"/>
            <a:ext cx="5434367" cy="42738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AD724A-AB35-AF44-2348-719D4CAB4561}"/>
              </a:ext>
            </a:extLst>
          </p:cNvPr>
          <p:cNvCxnSpPr/>
          <p:nvPr/>
        </p:nvCxnSpPr>
        <p:spPr>
          <a:xfrm>
            <a:off x="4508500" y="6350000"/>
            <a:ext cx="292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270CEE-EFCC-F251-6331-4A5FC0451BE1}"/>
              </a:ext>
            </a:extLst>
          </p:cNvPr>
          <p:cNvSpPr txBox="1"/>
          <p:nvPr/>
        </p:nvSpPr>
        <p:spPr>
          <a:xfrm>
            <a:off x="5397500" y="6438900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+inhibitor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FC47D-F0EA-EE1D-54F4-CEDD6840E26A}"/>
              </a:ext>
            </a:extLst>
          </p:cNvPr>
          <p:cNvSpPr txBox="1"/>
          <p:nvPr/>
        </p:nvSpPr>
        <p:spPr>
          <a:xfrm>
            <a:off x="178449" y="144113"/>
            <a:ext cx="1247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Modulation of active site flexibility induced by inhibitor binding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232C41-4D8C-43AB-9DCD-ED08C89BA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38" t="17140" r="5562" b="18456"/>
          <a:stretch/>
        </p:blipFill>
        <p:spPr>
          <a:xfrm>
            <a:off x="11068592" y="1828799"/>
            <a:ext cx="581198" cy="42535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9DD7F4-D404-7BCF-1716-B328516CA93E}"/>
              </a:ext>
            </a:extLst>
          </p:cNvPr>
          <p:cNvSpPr txBox="1"/>
          <p:nvPr/>
        </p:nvSpPr>
        <p:spPr>
          <a:xfrm>
            <a:off x="444500" y="869415"/>
            <a:ext cx="5844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0" i="0" dirty="0">
                <a:solidFill>
                  <a:srgbClr val="262626"/>
                </a:solidFill>
                <a:effectLst/>
              </a:rPr>
              <a:t> β14-β15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loop dynamics is quenched by inhibitor binding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H-bond formation between GLN270 and ligand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entropic compensation across binding pocket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4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CDC5-8055-A98E-403D-14284F5E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Could binding site hydrophobicity be related to modulation of flexibility when a ligand binds?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959CDF7-75B7-F213-3435-241936F2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3" t="18579" r="3393" b="17512"/>
          <a:stretch/>
        </p:blipFill>
        <p:spPr>
          <a:xfrm>
            <a:off x="241312" y="1726785"/>
            <a:ext cx="63118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D6D4A-6636-E836-98AF-394C0CFD8003}"/>
              </a:ext>
            </a:extLst>
          </p:cNvPr>
          <p:cNvSpPr txBox="1"/>
          <p:nvPr/>
        </p:nvSpPr>
        <p:spPr>
          <a:xfrm>
            <a:off x="7759700" y="5981792"/>
            <a:ext cx="325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binding pocket colored by hydrophobicity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ECA0-0451-96E8-15AC-FFFECA8E9CDB}"/>
              </a:ext>
            </a:extLst>
          </p:cNvPr>
          <p:cNvSpPr txBox="1"/>
          <p:nvPr/>
        </p:nvSpPr>
        <p:spPr>
          <a:xfrm>
            <a:off x="6553200" y="1726785"/>
            <a:ext cx="563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typical small molecule binding site with relatively high hydrophobicity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Region with higher hydrophobicity might be more likely to serve as a reservoir for entropic compensation when a favorable interaction is formed between the ligand and the active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above statement does not necessarily hold true for a single residue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21755-5FC6-5E86-4571-64CE2B63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3788888"/>
            <a:ext cx="3253680" cy="21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2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</a:t>
            </a:r>
            <a:r>
              <a:rPr lang="en-US" dirty="0">
                <a:hlinkClick r:id="rId2"/>
              </a:rPr>
              <a:t>https://www.deshawresearch.com/downloads/download_trajectory_sarscov2.cg</a:t>
            </a:r>
            <a:endParaRPr lang="en-US" dirty="0"/>
          </a:p>
          <a:p>
            <a:r>
              <a:rPr 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Rut, W.;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Lv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Z.;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Zmudzinski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M.; Patchett, S.; Nayak, D.;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Snipas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S.J.;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Oualid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F.E.; Huang, T.T.; Bekes, M.; Drag, M.; Olsen, S.K. Activity profiling and structures of inhibitor-bound SARS-CoV-2-PLpro protease provides a framework for anti-COVID-19 drug design. 2020,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bioRxiv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2020.04.29.068890.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932</Words>
  <Application>Microsoft Macintosh PowerPoint</Application>
  <PresentationFormat>Widescreen</PresentationFormat>
  <Paragraphs>118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Structures of CoV-2 PLpro in complex with its native substrate: VIR250 and VIR251</vt:lpstr>
      <vt:lpstr>PowerPoint Presentation</vt:lpstr>
      <vt:lpstr>What may cause the rigidification at Q270?</vt:lpstr>
      <vt:lpstr>PowerPoint Presentation</vt:lpstr>
      <vt:lpstr>Could binding site hydrophobicity be related to modulation of flexibility when a ligand binds?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Zheng, Yisheng</cp:lastModifiedBy>
  <cp:revision>43</cp:revision>
  <dcterms:created xsi:type="dcterms:W3CDTF">2022-09-21T17:15:18Z</dcterms:created>
  <dcterms:modified xsi:type="dcterms:W3CDTF">2022-09-23T13:00:06Z</dcterms:modified>
</cp:coreProperties>
</file>